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21388388" cy="3027521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8BFFBF"/>
    <a:srgbClr val="3BFF94"/>
    <a:srgbClr val="FFFF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726" autoAdjust="0"/>
  </p:normalViewPr>
  <p:slideViewPr>
    <p:cSldViewPr>
      <p:cViewPr>
        <p:scale>
          <a:sx n="50" d="100"/>
          <a:sy n="50" d="100"/>
        </p:scale>
        <p:origin x="276" y="3420"/>
      </p:cViewPr>
      <p:guideLst>
        <p:guide orient="horz" pos="9536"/>
        <p:guide pos="6737"/>
      </p:guideLst>
    </p:cSldViewPr>
  </p:slideViewPr>
  <p:notesTextViewPr>
    <p:cViewPr>
      <p:scale>
        <a:sx n="1" d="1"/>
        <a:sy n="1" d="1"/>
      </p:scale>
      <p:origin x="0" y="42"/>
    </p:cViewPr>
  </p:notesTextViewPr>
  <p:notesViewPr>
    <p:cSldViewPr>
      <p:cViewPr varScale="1">
        <p:scale>
          <a:sx n="53" d="100"/>
          <a:sy n="53" d="100"/>
        </p:scale>
        <p:origin x="-2868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AEE5BA-00F0-4C92-A1B7-E5C8B6980DE0}" type="datetimeFigureOut">
              <a:rPr lang="en-US" smtClean="0"/>
              <a:t>12/7/2012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E26107-E8DF-477C-9743-5D3EC350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95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26107-E8DF-477C-9743-5D3EC3506F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63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4129" y="9404945"/>
            <a:ext cx="18180130" cy="64895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8258" y="17155954"/>
            <a:ext cx="14971872" cy="773699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787CB-18CC-4955-912C-CC4503C70070}" type="datetimeFigureOut">
              <a:rPr lang="en-US" smtClean="0"/>
              <a:t>12/7/2012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876F-8B3E-4ECB-8DA7-B027CA6F5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30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787CB-18CC-4955-912C-CC4503C70070}" type="datetimeFigureOut">
              <a:rPr lang="en-US" smtClean="0"/>
              <a:t>12/7/2012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876F-8B3E-4ECB-8DA7-B027CA6F5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224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506584" y="1212423"/>
            <a:ext cx="4812387" cy="2583204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9421" y="1212423"/>
            <a:ext cx="14080689" cy="2583204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787CB-18CC-4955-912C-CC4503C70070}" type="datetimeFigureOut">
              <a:rPr lang="en-US" smtClean="0"/>
              <a:t>12/7/2012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876F-8B3E-4ECB-8DA7-B027CA6F5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802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787CB-18CC-4955-912C-CC4503C70070}" type="datetimeFigureOut">
              <a:rPr lang="en-US" smtClean="0"/>
              <a:t>12/7/2012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876F-8B3E-4ECB-8DA7-B027CA6F5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219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535" y="19454634"/>
            <a:ext cx="18180130" cy="601299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89535" y="12831933"/>
            <a:ext cx="18180130" cy="6622701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787CB-18CC-4955-912C-CC4503C70070}" type="datetimeFigureOut">
              <a:rPr lang="en-US" smtClean="0"/>
              <a:t>12/7/2012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876F-8B3E-4ECB-8DA7-B027CA6F5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517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419" y="7064227"/>
            <a:ext cx="9446538" cy="1998024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72431" y="7064227"/>
            <a:ext cx="9446538" cy="1998024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787CB-18CC-4955-912C-CC4503C70070}" type="datetimeFigureOut">
              <a:rPr lang="en-US" smtClean="0"/>
              <a:t>12/7/2012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876F-8B3E-4ECB-8DA7-B027CA6F5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13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420" y="6776884"/>
            <a:ext cx="9450252" cy="282428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420" y="9601167"/>
            <a:ext cx="9450252" cy="1744329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65008" y="6776884"/>
            <a:ext cx="9453965" cy="282428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65008" y="9601167"/>
            <a:ext cx="9453965" cy="1744329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787CB-18CC-4955-912C-CC4503C70070}" type="datetimeFigureOut">
              <a:rPr lang="en-US" smtClean="0"/>
              <a:t>12/7/2012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876F-8B3E-4ECB-8DA7-B027CA6F5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23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787CB-18CC-4955-912C-CC4503C70070}" type="datetimeFigureOut">
              <a:rPr lang="en-US" smtClean="0"/>
              <a:t>12/7/2012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876F-8B3E-4ECB-8DA7-B027CA6F5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13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787CB-18CC-4955-912C-CC4503C70070}" type="datetimeFigureOut">
              <a:rPr lang="en-US" smtClean="0"/>
              <a:t>12/7/2012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876F-8B3E-4ECB-8DA7-B027CA6F5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75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421" y="1205402"/>
            <a:ext cx="7036632" cy="512996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2269" y="1205408"/>
            <a:ext cx="11956703" cy="2583905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9421" y="6335380"/>
            <a:ext cx="7036632" cy="2070908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787CB-18CC-4955-912C-CC4503C70070}" type="datetimeFigureOut">
              <a:rPr lang="en-US" smtClean="0"/>
              <a:t>12/7/2012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876F-8B3E-4ECB-8DA7-B027CA6F5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9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2277" y="21192649"/>
            <a:ext cx="12833033" cy="250191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2277" y="2705146"/>
            <a:ext cx="12833033" cy="1816512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2277" y="23694561"/>
            <a:ext cx="12833033" cy="355313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787CB-18CC-4955-912C-CC4503C70070}" type="datetimeFigureOut">
              <a:rPr lang="en-US" smtClean="0"/>
              <a:t>12/7/2012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876F-8B3E-4ECB-8DA7-B027CA6F5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282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423" y="1212412"/>
            <a:ext cx="19249549" cy="50458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423" y="7064227"/>
            <a:ext cx="19249549" cy="19980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9419" y="28060648"/>
            <a:ext cx="4990624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787CB-18CC-4955-912C-CC4503C70070}" type="datetimeFigureOut">
              <a:rPr lang="en-US" smtClean="0"/>
              <a:t>12/7/2012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307699" y="28060648"/>
            <a:ext cx="677299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28345" y="28060648"/>
            <a:ext cx="4990624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9E876F-8B3E-4ECB-8DA7-B027CA6F5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67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07394" y="202406"/>
            <a:ext cx="13258800" cy="1969195"/>
          </a:xfrm>
        </p:spPr>
        <p:txBody>
          <a:bodyPr>
            <a:normAutofit fontScale="90000"/>
          </a:bodyPr>
          <a:lstStyle/>
          <a:p>
            <a:r>
              <a:rPr lang="en-US" sz="3100" dirty="0" smtClean="0">
                <a:latin typeface="Albertus Medium" pitchFamily="34" charset="0"/>
              </a:rPr>
              <a:t>TRƯỜNG ĐẠI HỌC BÁCH KHOA TP. HỒ CHÍ MINH</a:t>
            </a:r>
            <a:br>
              <a:rPr lang="en-US" sz="3100" dirty="0" smtClean="0">
                <a:latin typeface="Albertus Medium" pitchFamily="34" charset="0"/>
              </a:rPr>
            </a:br>
            <a:r>
              <a:rPr lang="en-US" sz="3100" b="1" dirty="0" smtClean="0">
                <a:latin typeface="Albertus Medium" pitchFamily="34" charset="0"/>
              </a:rPr>
              <a:t>KHOA </a:t>
            </a:r>
            <a:r>
              <a:rPr lang="en-US" sz="3100" b="1" dirty="0" err="1" smtClean="0">
                <a:latin typeface="Albertus Medium" pitchFamily="34" charset="0"/>
              </a:rPr>
              <a:t>KHOA</a:t>
            </a:r>
            <a:r>
              <a:rPr lang="en-US" sz="3100" b="1" dirty="0" smtClean="0">
                <a:latin typeface="Albertus Medium" pitchFamily="34" charset="0"/>
              </a:rPr>
              <a:t> HỌC VÀ KỸ THUẬT MÁY TÍNH</a:t>
            </a:r>
            <a:br>
              <a:rPr lang="en-US" sz="3100" b="1" dirty="0" smtClean="0">
                <a:latin typeface="Albertus Medium" pitchFamily="34" charset="0"/>
              </a:rPr>
            </a:br>
            <a:r>
              <a:rPr lang="en-US" sz="2800" b="1" dirty="0" smtClean="0">
                <a:latin typeface="Albertus Medium" pitchFamily="34" charset="0"/>
              </a:rPr>
              <a:t/>
            </a:r>
            <a:br>
              <a:rPr lang="en-US" sz="2800" b="1" dirty="0" smtClean="0">
                <a:latin typeface="Albertus Medium" pitchFamily="34" charset="0"/>
              </a:rPr>
            </a:br>
            <a:r>
              <a:rPr lang="en-US" sz="5300" b="1" dirty="0" smtClean="0">
                <a:solidFill>
                  <a:schemeClr val="accent2">
                    <a:lumMod val="75000"/>
                  </a:schemeClr>
                </a:solidFill>
                <a:latin typeface="Algerian" pitchFamily="82" charset="0"/>
              </a:rPr>
              <a:t>THỰC TẬP CÔNG NGHỆ PHẦN MỀM</a:t>
            </a:r>
            <a:endParaRPr lang="en-US" sz="5300" dirty="0">
              <a:solidFill>
                <a:schemeClr val="tx2">
                  <a:lumMod val="75000"/>
                </a:schemeClr>
              </a:solidFill>
              <a:latin typeface="Algerian" pitchFamily="82" charset="0"/>
            </a:endParaRPr>
          </a:p>
        </p:txBody>
      </p:sp>
      <p:pic>
        <p:nvPicPr>
          <p:cNvPr id="5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691" y="431006"/>
            <a:ext cx="1270983" cy="1270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54793" y="2645568"/>
            <a:ext cx="1203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Mô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tả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sản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phẩm</a:t>
            </a:r>
            <a:endParaRPr 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5045" y="8105120"/>
            <a:ext cx="6617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Đăng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ký</a:t>
            </a:r>
            <a:endParaRPr 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844375" y="13667720"/>
            <a:ext cx="9832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Thông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tin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về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cuốn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sách</a:t>
            </a:r>
            <a:endParaRPr 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752977" y="21331893"/>
            <a:ext cx="5783584" cy="1806713"/>
          </a:xfrm>
          <a:prstGeom prst="roundRect">
            <a:avLst>
              <a:gd name="adj" fmla="val 2159"/>
            </a:avLst>
          </a:prstGeom>
          <a:gradFill flip="none" rotWithShape="1">
            <a:gsLst>
              <a:gs pos="59000">
                <a:schemeClr val="bg1"/>
              </a:gs>
              <a:gs pos="1000">
                <a:schemeClr val="bg2">
                  <a:lumMod val="75000"/>
                </a:schemeClr>
              </a:gs>
              <a:gs pos="42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8100000" scaled="1"/>
            <a:tileRect/>
          </a:gradFill>
          <a:ln w="38100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7644769" y="27329607"/>
            <a:ext cx="13407391" cy="2590800"/>
          </a:xfrm>
          <a:prstGeom prst="roundRect">
            <a:avLst/>
          </a:prstGeom>
          <a:gradFill flip="none" rotWithShape="1">
            <a:gsLst>
              <a:gs pos="59000">
                <a:schemeClr val="bg1"/>
              </a:gs>
              <a:gs pos="1000">
                <a:schemeClr val="tx2">
                  <a:lumMod val="40000"/>
                  <a:lumOff val="60000"/>
                </a:schemeClr>
              </a:gs>
              <a:gs pos="42000">
                <a:schemeClr val="bg1"/>
              </a:gs>
              <a:gs pos="100000">
                <a:schemeClr val="tx2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38100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7663" indent="-347663"/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•	Hoàn </a:t>
            </a:r>
            <a:r>
              <a:rPr lang="vi-VN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chỉnh </a:t>
            </a:r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các chức năng cơ bản: đăng nhập/xuất, đăng ký, tìm sách, đặt sách, nhận sách, trả sách,…</a:t>
            </a:r>
          </a:p>
          <a:p>
            <a:pPr marL="347663" indent="-347663"/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•	Một số chức năng nâng cao như nâng/hạ quyền user, thêm phân loại sách, gửi email thông báo tự động, đa ngôn ngữ.</a:t>
            </a:r>
          </a:p>
          <a:p>
            <a:pPr marL="347663" indent="-347663"/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•	Vẫn còn một số chức năng chưa hoàn thiện </a:t>
            </a:r>
            <a:r>
              <a:rPr lang="vi-VN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(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mục</a:t>
            </a:r>
            <a:r>
              <a:rPr lang="vi-VN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FAQ và Rule chưa có phiên bản tiếng Anh, một số trang gặp vấn đề về layout khi thay đổi kích thước trình duyệt</a:t>
            </a:r>
            <a:r>
              <a:rPr lang="vi-VN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).</a:t>
            </a:r>
            <a:endParaRPr lang="vi-VN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369594" y="26621720"/>
            <a:ext cx="11580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Đánh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giá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sản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phẩm</a:t>
            </a:r>
            <a:endParaRPr 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4123194" y="49723"/>
            <a:ext cx="6978288" cy="3204582"/>
          </a:xfrm>
          <a:prstGeom prst="rect">
            <a:avLst/>
          </a:prstGeom>
          <a:noFill/>
        </p:spPr>
        <p:txBody>
          <a:bodyPr wrap="square" lIns="64630" tIns="32315" rIns="64630" bIns="32315" rtlCol="0" anchor="ctr">
            <a:spAutoFit/>
          </a:bodyPr>
          <a:lstStyle/>
          <a:p>
            <a:pPr>
              <a:tabLst>
                <a:tab pos="4914900" algn="l"/>
              </a:tabLst>
            </a:pPr>
            <a:r>
              <a:rPr lang="en-US" sz="3400" b="1" dirty="0" err="1" smtClean="0"/>
              <a:t>Nhóm</a:t>
            </a:r>
            <a:r>
              <a:rPr lang="en-US" sz="3400" b="1" dirty="0" smtClean="0"/>
              <a:t>	</a:t>
            </a:r>
            <a:r>
              <a:rPr lang="en-US" sz="3400" b="1" dirty="0" smtClean="0"/>
              <a:t>Crazy</a:t>
            </a:r>
            <a:r>
              <a:rPr lang="en-US" sz="3400" b="1" i="1" dirty="0" smtClean="0"/>
              <a:t> </a:t>
            </a:r>
            <a:endParaRPr lang="en-US" sz="3400" b="1" i="1" dirty="0" smtClean="0"/>
          </a:p>
          <a:p>
            <a:pPr>
              <a:tabLst>
                <a:tab pos="4914900" algn="l"/>
              </a:tabLst>
            </a:pPr>
            <a:r>
              <a:rPr lang="en-US" sz="3400" i="1" dirty="0" err="1" smtClean="0"/>
              <a:t>Nguyễn</a:t>
            </a:r>
            <a:r>
              <a:rPr lang="en-US" sz="3400" i="1" dirty="0" smtClean="0"/>
              <a:t> </a:t>
            </a:r>
            <a:r>
              <a:rPr lang="en-US" sz="3400" i="1" dirty="0" err="1" smtClean="0"/>
              <a:t>Văn</a:t>
            </a:r>
            <a:r>
              <a:rPr lang="en-US" sz="3400" i="1" dirty="0" smtClean="0"/>
              <a:t> </a:t>
            </a:r>
            <a:r>
              <a:rPr lang="en-US" sz="3400" i="1" dirty="0" err="1" smtClean="0"/>
              <a:t>Quân</a:t>
            </a:r>
            <a:r>
              <a:rPr lang="en-US" sz="3400" i="1" dirty="0" smtClean="0"/>
              <a:t>	50902143</a:t>
            </a:r>
            <a:endParaRPr lang="en-US" sz="3400" i="1" dirty="0" smtClean="0"/>
          </a:p>
          <a:p>
            <a:pPr>
              <a:tabLst>
                <a:tab pos="4914900" algn="l"/>
              </a:tabLst>
            </a:pPr>
            <a:r>
              <a:rPr lang="en-US" sz="3400" i="1" dirty="0" err="1" smtClean="0"/>
              <a:t>Phạm</a:t>
            </a:r>
            <a:r>
              <a:rPr lang="en-US" sz="3400" i="1" dirty="0" smtClean="0"/>
              <a:t> Minh </a:t>
            </a:r>
            <a:r>
              <a:rPr lang="en-US" sz="3400" i="1" dirty="0" err="1" smtClean="0"/>
              <a:t>Thành</a:t>
            </a:r>
            <a:r>
              <a:rPr lang="en-US" sz="3400" i="1" dirty="0" smtClean="0"/>
              <a:t>	50902476</a:t>
            </a:r>
            <a:endParaRPr lang="en-US" sz="3400" i="1" dirty="0" smtClean="0"/>
          </a:p>
          <a:p>
            <a:pPr>
              <a:tabLst>
                <a:tab pos="4914900" algn="l"/>
              </a:tabLst>
            </a:pPr>
            <a:r>
              <a:rPr lang="en-US" sz="3400" i="1" dirty="0" err="1" smtClean="0"/>
              <a:t>Đinh</a:t>
            </a:r>
            <a:r>
              <a:rPr lang="en-US" sz="3400" i="1" dirty="0" smtClean="0"/>
              <a:t> </a:t>
            </a:r>
            <a:r>
              <a:rPr lang="en-US" sz="3400" i="1" dirty="0" err="1" smtClean="0"/>
              <a:t>Trần</a:t>
            </a:r>
            <a:r>
              <a:rPr lang="en-US" sz="3400" i="1" dirty="0" smtClean="0"/>
              <a:t> </a:t>
            </a:r>
            <a:r>
              <a:rPr lang="en-US" sz="3400" i="1" dirty="0" err="1" smtClean="0"/>
              <a:t>Thái</a:t>
            </a:r>
            <a:r>
              <a:rPr lang="en-US" sz="3400" i="1" dirty="0" smtClean="0"/>
              <a:t> </a:t>
            </a:r>
            <a:r>
              <a:rPr lang="en-US" sz="3400" i="1" dirty="0" err="1" smtClean="0"/>
              <a:t>Sơn</a:t>
            </a:r>
            <a:r>
              <a:rPr lang="en-US" sz="3400" i="1" dirty="0" smtClean="0"/>
              <a:t>	50902263</a:t>
            </a:r>
            <a:endParaRPr lang="en-US" sz="3400" i="1" dirty="0" smtClean="0"/>
          </a:p>
          <a:p>
            <a:pPr>
              <a:tabLst>
                <a:tab pos="4914900" algn="l"/>
              </a:tabLst>
            </a:pPr>
            <a:r>
              <a:rPr lang="en-US" sz="3400" i="1" dirty="0" err="1" smtClean="0"/>
              <a:t>Nguyễn</a:t>
            </a:r>
            <a:r>
              <a:rPr lang="en-US" sz="3400" i="1" dirty="0" smtClean="0"/>
              <a:t> </a:t>
            </a:r>
            <a:r>
              <a:rPr lang="en-US" sz="3400" i="1" dirty="0" err="1" smtClean="0"/>
              <a:t>Duy</a:t>
            </a:r>
            <a:r>
              <a:rPr lang="en-US" sz="3400" i="1" dirty="0" smtClean="0"/>
              <a:t> </a:t>
            </a:r>
            <a:r>
              <a:rPr lang="en-US" sz="3400" i="1" dirty="0" err="1" smtClean="0"/>
              <a:t>Tài</a:t>
            </a:r>
            <a:r>
              <a:rPr lang="en-US" sz="3400" i="1" dirty="0" smtClean="0"/>
              <a:t>	50902316</a:t>
            </a:r>
            <a:endParaRPr lang="en-US" sz="3400" i="1" dirty="0" smtClean="0"/>
          </a:p>
          <a:p>
            <a:pPr>
              <a:tabLst>
                <a:tab pos="4914900" algn="l"/>
              </a:tabLst>
            </a:pPr>
            <a:r>
              <a:rPr lang="en-US" sz="3400" i="1" dirty="0" err="1" smtClean="0"/>
              <a:t>Đặng</a:t>
            </a:r>
            <a:r>
              <a:rPr lang="en-US" sz="3400" i="1" dirty="0" smtClean="0"/>
              <a:t> </a:t>
            </a:r>
            <a:r>
              <a:rPr lang="en-US" sz="3400" i="1" dirty="0" err="1" smtClean="0"/>
              <a:t>Ngọc</a:t>
            </a:r>
            <a:r>
              <a:rPr lang="en-US" sz="3400" i="1" dirty="0" smtClean="0"/>
              <a:t> </a:t>
            </a:r>
            <a:r>
              <a:rPr lang="en-US" sz="3400" i="1" dirty="0" err="1" smtClean="0"/>
              <a:t>Vũ</a:t>
            </a:r>
            <a:r>
              <a:rPr lang="en-US" sz="3400" i="1" dirty="0"/>
              <a:t>	</a:t>
            </a:r>
            <a:r>
              <a:rPr lang="en-US" sz="3400" i="1" dirty="0" smtClean="0"/>
              <a:t>50903332</a:t>
            </a:r>
            <a:endParaRPr lang="en-US" sz="3400" i="1" dirty="0"/>
          </a:p>
        </p:txBody>
      </p:sp>
      <p:sp>
        <p:nvSpPr>
          <p:cNvPr id="40" name="Rounded Rectangle 39"/>
          <p:cNvSpPr/>
          <p:nvPr/>
        </p:nvSpPr>
        <p:spPr>
          <a:xfrm>
            <a:off x="442750" y="20547806"/>
            <a:ext cx="3755950" cy="2765287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/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•	Chỉ có đối với thủ </a:t>
            </a:r>
            <a:r>
              <a:rPr lang="vi-VN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thư.</a:t>
            </a:r>
          </a:p>
          <a:p>
            <a:pPr marL="342900" indent="-342900"/>
            <a:r>
              <a:rPr lang="vi-VN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•	Mục transactions trong 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Librarian</a:t>
            </a:r>
            <a:r>
              <a:rPr lang="vi-VN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Panel</a:t>
            </a:r>
          </a:p>
          <a:p>
            <a:pPr marL="342900" indent="-342900"/>
            <a:r>
              <a:rPr lang="vi-VN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•</a:t>
            </a:r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	Received 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: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thành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viên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vi-VN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đã </a:t>
            </a:r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nhận được sách.</a:t>
            </a:r>
          </a:p>
          <a:p>
            <a:pPr marL="342900" indent="-342900"/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•	Returned </a:t>
            </a:r>
            <a:r>
              <a:rPr lang="vi-VN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: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thành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viên</a:t>
            </a:r>
            <a:r>
              <a:rPr lang="vi-VN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đã trả sách cho thư viện</a:t>
            </a:r>
            <a:r>
              <a:rPr lang="vi-VN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  <a:endParaRPr lang="vi-VN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265194" y="8105120"/>
            <a:ext cx="6617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Thông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tin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thành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viên</a:t>
            </a:r>
            <a:endParaRPr 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4351794" y="8105120"/>
            <a:ext cx="6617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Xem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sách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theo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phân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loại</a:t>
            </a:r>
            <a:endParaRPr 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19100" y="13689806"/>
            <a:ext cx="6617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Tìm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kiếm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sách</a:t>
            </a:r>
            <a:endParaRPr 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0846594" y="16868120"/>
            <a:ext cx="9832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Hỗ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trợ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đa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ngôn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ngữ</a:t>
            </a:r>
            <a:endParaRPr 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464595" y="16814006"/>
            <a:ext cx="10644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Đặt</a:t>
            </a:r>
            <a:r>
              <a:rPr 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- </a:t>
            </a:r>
            <a:r>
              <a:rPr lang="en-US" sz="4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H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ủy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đặt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sách</a:t>
            </a:r>
            <a:endParaRPr 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245394" y="20373320"/>
            <a:ext cx="10644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Nhận</a:t>
            </a:r>
            <a:r>
              <a:rPr 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-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Trả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sách</a:t>
            </a:r>
            <a:endParaRPr 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10958349" y="20547149"/>
            <a:ext cx="3695011" cy="2765287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/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•	Chỉ có đối với thủ </a:t>
            </a:r>
            <a:r>
              <a:rPr lang="vi-VN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thư.</a:t>
            </a:r>
            <a:endParaRPr lang="vi-VN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342900" indent="-342900"/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•	Mục </a:t>
            </a:r>
            <a:r>
              <a:rPr lang="vi-VN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Users </a:t>
            </a:r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trong 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Librarian</a:t>
            </a:r>
            <a:r>
              <a:rPr lang="vi-VN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Panel.</a:t>
            </a:r>
          </a:p>
          <a:p>
            <a:pPr marL="342900" indent="-342900"/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•	View : xem thông tin chi tiết của một thành viên</a:t>
            </a:r>
          </a:p>
          <a:p>
            <a:pPr marL="342900" indent="-342900"/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•	Set/Unset Moderate : Nâng/hạ quyền của thành viên thư </a:t>
            </a:r>
            <a:r>
              <a:rPr lang="vi-VN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viện</a:t>
            </a:r>
            <a:endParaRPr lang="vi-VN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15189994" y="21331893"/>
            <a:ext cx="5709767" cy="1806713"/>
          </a:xfrm>
          <a:prstGeom prst="roundRect">
            <a:avLst>
              <a:gd name="adj" fmla="val 2159"/>
            </a:avLst>
          </a:prstGeom>
          <a:gradFill flip="none" rotWithShape="1">
            <a:gsLst>
              <a:gs pos="59000">
                <a:schemeClr val="bg1"/>
              </a:gs>
              <a:gs pos="1000">
                <a:schemeClr val="bg2">
                  <a:lumMod val="75000"/>
                </a:schemeClr>
              </a:gs>
              <a:gs pos="42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8100000" scaled="1"/>
            <a:tileRect/>
          </a:gradFill>
          <a:ln w="38100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00050" algn="ctr"/>
            <a:r>
              <a:rPr lang="en-US" sz="2600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Mô</a:t>
            </a:r>
            <a:r>
              <a:rPr lang="en-US" sz="26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2600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tả</a:t>
            </a:r>
            <a:endParaRPr lang="en-US" sz="2600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2141994" y="20470296"/>
            <a:ext cx="10644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Quản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lý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thành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viên</a:t>
            </a:r>
            <a:endParaRPr 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442750" y="23649920"/>
            <a:ext cx="3755950" cy="268908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/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•	Chỉ có đối với thủ </a:t>
            </a:r>
            <a:r>
              <a:rPr lang="vi-VN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thư.</a:t>
            </a:r>
            <a:endParaRPr lang="vi-VN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285750" indent="-285750"/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•	Mục </a:t>
            </a:r>
            <a:r>
              <a:rPr lang="vi-VN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Books </a:t>
            </a:r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trong 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Librarian </a:t>
            </a:r>
            <a:r>
              <a:rPr lang="vi-VN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Panel</a:t>
            </a:r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</a:p>
          <a:p>
            <a:pPr marL="285750" indent="-285750"/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•	Edit: Xem và chỉnh sửa thông tin chi tiết của một cuốn sách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4752976" y="24456093"/>
            <a:ext cx="5783586" cy="1806713"/>
          </a:xfrm>
          <a:prstGeom prst="roundRect">
            <a:avLst>
              <a:gd name="adj" fmla="val 2159"/>
            </a:avLst>
          </a:prstGeom>
          <a:gradFill flip="none" rotWithShape="1">
            <a:gsLst>
              <a:gs pos="59000">
                <a:schemeClr val="bg1"/>
              </a:gs>
              <a:gs pos="1000">
                <a:schemeClr val="bg2">
                  <a:lumMod val="75000"/>
                </a:schemeClr>
              </a:gs>
              <a:gs pos="42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8100000" scaled="1"/>
            <a:tileRect/>
          </a:gradFill>
          <a:ln w="38100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00050" algn="ctr"/>
            <a:r>
              <a:rPr lang="en-US" sz="2600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Mô</a:t>
            </a:r>
            <a:r>
              <a:rPr lang="en-US" sz="26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2600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tả</a:t>
            </a:r>
            <a:endParaRPr lang="en-US" sz="2600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10922795" y="23649920"/>
            <a:ext cx="3695008" cy="268908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0050" indent="-400050"/>
            <a:r>
              <a:rPr lang="vi-VN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•</a:t>
            </a:r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	Chỉ có đối với thủ </a:t>
            </a:r>
            <a:r>
              <a:rPr lang="vi-VN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thư.</a:t>
            </a:r>
            <a:endParaRPr lang="vi-VN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400050" indent="-400050"/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•	Mục 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Add 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b</a:t>
            </a:r>
            <a:r>
              <a:rPr lang="vi-VN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ook </a:t>
            </a:r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trong 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Librarian</a:t>
            </a:r>
            <a:r>
              <a:rPr lang="vi-VN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Panel.</a:t>
            </a:r>
          </a:p>
          <a:p>
            <a:pPr marL="400050" indent="-400050"/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•	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Tạo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sách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mới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: </a:t>
            </a:r>
            <a:r>
              <a:rPr lang="vi-VN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Điền </a:t>
            </a:r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đầy đủ thông tin </a:t>
            </a:r>
            <a:r>
              <a:rPr lang="vi-VN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sá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ch</a:t>
            </a:r>
            <a:r>
              <a:rPr lang="vi-VN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(tiêu đề, tác giả,…) và nhấn Create Book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15264824" y="24456093"/>
            <a:ext cx="5711137" cy="1730513"/>
          </a:xfrm>
          <a:prstGeom prst="roundRect">
            <a:avLst>
              <a:gd name="adj" fmla="val 2159"/>
            </a:avLst>
          </a:prstGeom>
          <a:gradFill flip="none" rotWithShape="1">
            <a:gsLst>
              <a:gs pos="59000">
                <a:schemeClr val="bg1"/>
              </a:gs>
              <a:gs pos="1000">
                <a:schemeClr val="bg2">
                  <a:lumMod val="75000"/>
                </a:schemeClr>
              </a:gs>
              <a:gs pos="42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8100000" scaled="1"/>
            <a:tileRect/>
          </a:gradFill>
          <a:ln w="38100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00050" algn="ctr"/>
            <a:r>
              <a:rPr lang="en-US" sz="2600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Mô</a:t>
            </a:r>
            <a:r>
              <a:rPr lang="en-US" sz="26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2600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tả</a:t>
            </a:r>
            <a:endParaRPr lang="en-US" sz="2600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107407" y="23443406"/>
            <a:ext cx="10644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Quản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lý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thông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tin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sách</a:t>
            </a:r>
            <a:endParaRPr 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1099007" y="23443406"/>
            <a:ext cx="10644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Thêm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sách</a:t>
            </a:r>
            <a:endParaRPr 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68" name="Picture 67"/>
          <p:cNvPicPr/>
          <p:nvPr/>
        </p:nvPicPr>
        <p:blipFill>
          <a:blip r:embed="rId4"/>
          <a:stretch>
            <a:fillRect/>
          </a:stretch>
        </p:blipFill>
        <p:spPr>
          <a:xfrm>
            <a:off x="4603832" y="21077871"/>
            <a:ext cx="6105525" cy="22345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9" name="Picture 68"/>
          <p:cNvPicPr/>
          <p:nvPr/>
        </p:nvPicPr>
        <p:blipFill>
          <a:blip r:embed="rId5"/>
          <a:stretch>
            <a:fillRect/>
          </a:stretch>
        </p:blipFill>
        <p:spPr>
          <a:xfrm>
            <a:off x="15139301" y="21176458"/>
            <a:ext cx="5962181" cy="21366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0" name="Picture 69"/>
          <p:cNvPicPr/>
          <p:nvPr/>
        </p:nvPicPr>
        <p:blipFill>
          <a:blip r:embed="rId6"/>
          <a:stretch>
            <a:fillRect/>
          </a:stretch>
        </p:blipFill>
        <p:spPr>
          <a:xfrm>
            <a:off x="4603832" y="24151292"/>
            <a:ext cx="6105525" cy="21877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1" name="Picture 70"/>
          <p:cNvPicPr/>
          <p:nvPr/>
        </p:nvPicPr>
        <p:blipFill>
          <a:blip r:embed="rId7"/>
          <a:stretch>
            <a:fillRect/>
          </a:stretch>
        </p:blipFill>
        <p:spPr>
          <a:xfrm>
            <a:off x="15032362" y="24151292"/>
            <a:ext cx="6019798" cy="21877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2" y="26594116"/>
            <a:ext cx="6552714" cy="33262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2" name="Rounded Rectangle 71"/>
          <p:cNvSpPr/>
          <p:nvPr/>
        </p:nvSpPr>
        <p:spPr>
          <a:xfrm>
            <a:off x="6503193" y="17249119"/>
            <a:ext cx="4033366" cy="2765287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User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vào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xem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thông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tin chi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tiết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của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cuốn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sách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để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xem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có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muốn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mượn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sách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không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Sau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đó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user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có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thể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click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để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mượn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hoặc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hủy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mượn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sách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nếu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không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vi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phạm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nội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quy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  <a:endParaRPr lang="vi-VN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49" y="8813006"/>
            <a:ext cx="6309746" cy="2971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74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9433" y="8813006"/>
            <a:ext cx="6456528" cy="29646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7" name="Picture 76"/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5881" y="14375606"/>
            <a:ext cx="5741913" cy="23702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8" name="Picture 77"/>
          <p:cNvPicPr/>
          <p:nvPr/>
        </p:nvPicPr>
        <p:blipFill>
          <a:blip r:embed="rId12"/>
          <a:stretch>
            <a:fillRect/>
          </a:stretch>
        </p:blipFill>
        <p:spPr>
          <a:xfrm>
            <a:off x="10922794" y="17598093"/>
            <a:ext cx="5715000" cy="24163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1" name="Rounded Rectangle 80"/>
          <p:cNvSpPr/>
          <p:nvPr/>
        </p:nvSpPr>
        <p:spPr>
          <a:xfrm>
            <a:off x="445983" y="12165806"/>
            <a:ext cx="6285812" cy="152400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SzPct val="130000"/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User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cần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có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account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để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sử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dụng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các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chức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năng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cửa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hệ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thống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</a:p>
          <a:p>
            <a:pPr marL="285750" indent="-285750">
              <a:buSzPct val="130000"/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User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phải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điền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đầy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đủ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thông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tin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theo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form.</a:t>
            </a:r>
          </a:p>
          <a:p>
            <a:pPr marL="285750" indent="-285750">
              <a:buSzPct val="130000"/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Đăng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kí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thành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công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, user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sẽ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nhận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được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mail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thông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báo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của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hệ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thống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và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có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thể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đăng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nhập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</a:p>
        </p:txBody>
      </p:sp>
      <p:sp>
        <p:nvSpPr>
          <p:cNvPr id="82" name="Rounded Rectangle 81"/>
          <p:cNvSpPr/>
          <p:nvPr/>
        </p:nvSpPr>
        <p:spPr>
          <a:xfrm>
            <a:off x="7417594" y="12165806"/>
            <a:ext cx="6309360" cy="152400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Nếu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có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account, user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có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thể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xem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thông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tin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cá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nhân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của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mình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Trong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trang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này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, user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có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thể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click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chọn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“edit my info”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để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thay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đổi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chỉnh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sửa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thông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tin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cá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nhân</a:t>
            </a:r>
            <a:endParaRPr lang="vi-VN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14519433" y="12165806"/>
            <a:ext cx="6380327" cy="152400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Trong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trang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này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, user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có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thể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xem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các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loại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sách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trong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thư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viện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.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Mỗi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cuốn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sách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sẽ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có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một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số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thông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tin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sơ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lược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về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nó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Để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xem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thông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tin chi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tiết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, user click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chọn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cuốn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sách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đó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  <a:endParaRPr lang="vi-VN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6567487" y="14048719"/>
            <a:ext cx="3969072" cy="2765287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User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có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thể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tìm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cuốn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sách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mình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cần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trong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trang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này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bằng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cách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điền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nội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dung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vào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ô search.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Có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thể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tìm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kiếm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theo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title, author, description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hoặc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tất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cả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các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thuộc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tính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trên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  <a:endParaRPr lang="en-US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17024029" y="14048719"/>
            <a:ext cx="4033365" cy="2765287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User click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chọn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một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cuốn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sách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để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xem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thông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tin chi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tiết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về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nó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Thông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tin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cuốn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sách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bao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gồm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: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tên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sách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mã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sách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chất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lượng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sách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tên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tác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giả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nhà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xuất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bản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,…</a:t>
            </a:r>
            <a:endParaRPr lang="en-US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17024029" y="17172919"/>
            <a:ext cx="4033365" cy="2765287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Trang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web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hỗ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trợ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đa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ngôn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ngữ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bao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gồm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Tiếng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Anh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và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Tiếng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Việt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Người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dùng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nhấn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chọn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biểu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tượng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“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lá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cờ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”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để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chuyển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đổi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giữa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các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ngôn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ngữ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  <a:endParaRPr lang="vi-VN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375045" y="6603207"/>
            <a:ext cx="20600915" cy="1501914"/>
          </a:xfrm>
          <a:prstGeom prst="roundRect">
            <a:avLst/>
          </a:prstGeom>
          <a:gradFill flip="none" rotWithShape="1">
            <a:gsLst>
              <a:gs pos="59000">
                <a:schemeClr val="bg1"/>
              </a:gs>
              <a:gs pos="1000">
                <a:schemeClr val="tx2">
                  <a:lumMod val="40000"/>
                  <a:lumOff val="60000"/>
                </a:schemeClr>
              </a:gs>
              <a:gs pos="42000">
                <a:schemeClr val="bg1"/>
              </a:gs>
              <a:gs pos="100000">
                <a:schemeClr val="tx2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38100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7663" indent="-347663">
              <a:buFont typeface="Arial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CrazyLib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là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một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hệ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thống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quản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lý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mượn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–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trả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sách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cho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thư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viện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do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nhóm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Crazy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thiết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kế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và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xây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dựng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.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Hệ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thống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được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xây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dựng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trên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nền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tảng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Web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giúp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người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dùng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thư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viện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trong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việc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tra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cứu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và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mượn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trả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sách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trong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thư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viện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.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Bên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cạnh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đó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nó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cũng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giúp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cho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thủ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thư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dễ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dàng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hơn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trong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việc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quản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lý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  <a:endParaRPr lang="en-US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347663" indent="-347663">
              <a:buFont typeface="Arial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CrazyLib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được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thiết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kế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chạy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trên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server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hỗ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trợ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Ruby on Rails,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MySql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.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Hệ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thống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cho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phép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quản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lý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số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lượng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lớn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sách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trong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thư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viện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cũng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như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các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thành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viên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có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thể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mượn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/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trả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sách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qua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hệ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thống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này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. Crazy Lib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được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thể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hiện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trên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một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website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có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nhiều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chức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năng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nhằm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phục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vụ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quá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trình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kiểm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soát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và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quản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lý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mượn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/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trả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sách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của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thư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viện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  <a:endParaRPr lang="en-US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512594" y="2009120"/>
            <a:ext cx="12039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1"/>
                </a:solidFill>
              </a:rPr>
              <a:t>W</a:t>
            </a:r>
            <a:r>
              <a:rPr lang="en-US" sz="5000" b="1" dirty="0" smtClean="0">
                <a:solidFill>
                  <a:schemeClr val="accent1"/>
                </a:solidFill>
              </a:rPr>
              <a:t>ebsite </a:t>
            </a:r>
            <a:r>
              <a:rPr lang="en-US" sz="5000" b="1" dirty="0" err="1">
                <a:solidFill>
                  <a:schemeClr val="accent1"/>
                </a:solidFill>
              </a:rPr>
              <a:t>quản</a:t>
            </a:r>
            <a:r>
              <a:rPr lang="en-US" sz="5000" b="1" dirty="0">
                <a:solidFill>
                  <a:schemeClr val="accent1"/>
                </a:solidFill>
              </a:rPr>
              <a:t> </a:t>
            </a:r>
            <a:r>
              <a:rPr lang="en-US" sz="5000" b="1" dirty="0" err="1">
                <a:solidFill>
                  <a:schemeClr val="accent1"/>
                </a:solidFill>
              </a:rPr>
              <a:t>lý</a:t>
            </a:r>
            <a:r>
              <a:rPr lang="en-US" sz="5000" b="1" dirty="0">
                <a:solidFill>
                  <a:schemeClr val="accent1"/>
                </a:solidFill>
              </a:rPr>
              <a:t> </a:t>
            </a:r>
            <a:r>
              <a:rPr lang="en-US" sz="5000" b="1" dirty="0" err="1" smtClean="0">
                <a:solidFill>
                  <a:schemeClr val="accent1"/>
                </a:solidFill>
              </a:rPr>
              <a:t>thư</a:t>
            </a:r>
            <a:r>
              <a:rPr lang="en-US" sz="5000" b="1" dirty="0" smtClean="0">
                <a:solidFill>
                  <a:schemeClr val="accent1"/>
                </a:solidFill>
              </a:rPr>
              <a:t> </a:t>
            </a:r>
            <a:r>
              <a:rPr lang="en-US" sz="5000" b="1" dirty="0" err="1" smtClean="0">
                <a:solidFill>
                  <a:schemeClr val="accent1"/>
                </a:solidFill>
              </a:rPr>
              <a:t>viện</a:t>
            </a:r>
            <a:endParaRPr lang="en-US" sz="5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47" y="3378858"/>
            <a:ext cx="6309747" cy="29187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594" y="3378858"/>
            <a:ext cx="6309360" cy="29187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83" y="14375606"/>
            <a:ext cx="5713527" cy="23682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2" y="17569910"/>
            <a:ext cx="5676118" cy="23682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9433" y="3378857"/>
            <a:ext cx="6380327" cy="29187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594" y="8813006"/>
            <a:ext cx="6309360" cy="29646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035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1156</TotalTime>
  <Words>491</Words>
  <Application>Microsoft Office PowerPoint</Application>
  <PresentationFormat>Custom</PresentationFormat>
  <Paragraphs>59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TRƯỜNG ĐẠI HỌC BÁCH KHOA TP. HỒ CHÍ MINH KHOA KHOA HỌC VÀ KỸ THUẬT MÁY TÍNH  THỰC TẬP CÔNG NGHỆ PHẦN MỀM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 Tuyen</dc:creator>
  <cp:lastModifiedBy>Mr Vu</cp:lastModifiedBy>
  <cp:revision>149</cp:revision>
  <dcterms:created xsi:type="dcterms:W3CDTF">2012-10-17T08:42:20Z</dcterms:created>
  <dcterms:modified xsi:type="dcterms:W3CDTF">2012-12-07T07:59:28Z</dcterms:modified>
</cp:coreProperties>
</file>